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8" r:id="rId3"/>
    <p:sldId id="269" r:id="rId4"/>
    <p:sldId id="266" r:id="rId5"/>
    <p:sldId id="268" r:id="rId6"/>
    <p:sldId id="267" r:id="rId7"/>
    <p:sldId id="260" r:id="rId8"/>
    <p:sldId id="261" r:id="rId9"/>
    <p:sldId id="262" r:id="rId10"/>
    <p:sldId id="265" r:id="rId11"/>
    <p:sldId id="263" r:id="rId12"/>
    <p:sldId id="264" r:id="rId13"/>
    <p:sldId id="271" r:id="rId14"/>
    <p:sldId id="25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24"/>
    <p:restoredTop sz="52599"/>
  </p:normalViewPr>
  <p:slideViewPr>
    <p:cSldViewPr snapToGrid="0">
      <p:cViewPr varScale="1">
        <p:scale>
          <a:sx n="56" d="100"/>
          <a:sy n="56" d="100"/>
        </p:scale>
        <p:origin x="2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1:08:43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56 1 24575,'0'14'0,"0"-1"0,0-8 0,0 0 0,0 1 0,0-1 0,0 0 0,0 1 0,0-1 0,0 1 0,0-1 0,0 1 0,0-1 0,0 1 0,0-1 0,0 0 0,0 1 0,0-1 0,0 0 0,0 0 0,0 1 0,0-1 0,0 0 0,0 1 0,0-1 0,0 0 0,0 0 0,0 1 0,0-1 0,0 0 0,0 1 0,0-1 0,0 0 0,0 1 0,0-1 0,0 0 0,0 1 0,0-1 0,0 0 0,0 0 0,0 1 0,0-1 0,0 0 0,0 1 0,0-1 0,0 0 0,0 0 0,0 1 0,0-1 0,0 1 0,0-1 0,0 1 0,0-1 0,0 0 0,0 1 0,0-1 0,0 0 0,0 1 0,0-1 0,0 0 0,0 1 0,0-1 0,-6 0 0,5 1 0,-4-1 0,5 1 0,0-1 0,0 1 0,0-1 0,0 0 0,0 1 0,0-1 0,0 0 0,0 0 0,0 1 0,0-1 0,0 0 0,0 1 0,0-1 0,0 0 0,-2 1 0,1-1 0,-1 1 0,2-1 0,0 0 0,0 0 0,0 1 0,0-1 0,0 0 0,0 0 0,0 0 0,0 1 0,-3-1 0,3 0 0,-3 0 0,3 0 0,-2 1 0,1-1 0,-1 1 0,2-1 0,-2 0 0,1 0 0,-2 0 0,3 1 0,-2-1 0,1 0 0,-1 1 0,2-1 0,-2 0 0,1 0 0,-1 0 0,2 1 0,0-1 0,-3 0 0,3 0 0,-3 0 0,3 1 0,0-1 0,0 0 0,-2 0 0,1 0 0,-1 0 0,2 1 0,0-1 0,2 0 0,3-2 0,1-1 0,1-2 0,-2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3:15:05.23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54 1 24575,'0'11'0,"0"0"0,0-7 0,0 0 0,0 1 0,0-1 0,0 1 0,0-1 0,0 0 0,0 1 0,0-1 0,0 1 0,0-1 0,0 1 0,0-1 0,0 0 0,0 1 0,0-1 0,0 0 0,0 1 0,0-1 0,0 0 0,0 1 0,0-1 0,0 0 0,0 1 0,0-1 0,0 0 0,0 1 0,0-1 0,0 0 0,0 1 0,0-1 0,0 0 0,0 1 0,0-1 0,0 0 0,0 1 0,0-1 0,0 0 0,0 1 0,0-1 0,0 0 0,0 1 0,0-1 0,0 0 0,0 1 0,0-1 0,0 0 0,0 1 0,0-1 0,0 1 0,0-1 0,0 1 0,0-1 0,0 0 0,0 1 0,0-1 0,0 0 0,0 1 0,0-1 0,0 0 0,-5 1 0,4-1 0,-4 1 0,5-1 0,0 1 0,0-1 0,0 0 0,0 1 0,0-1 0,0 0 0,0 1 0,0-1 0,0 0 0,0 1 0,0-1 0,0 0 0,0 1 0,0-1 0,-3 1 0,3-1 0,-3 0 0,3 1 0,0-1 0,0 0 0,0 1 0,0-1 0,0 0 0,0 0 0,0 1 0,0-1 0,-2 0 0,2 0 0,-3 1 0,3-1 0,-2 0 0,1 1 0,-1-1 0,2 0 0,-2 1 0,1-1 0,-1 0 0,2 0 0,-3 1 0,3-1 0,-3 0 0,3 1 0,-2-1 0,2 0 0,-3 0 0,3 1 0,0-1 0,-2 0 0,1 0 0,-1 1 0,2-1 0,0 0 0,0 0 0,-2 1 0,1-1 0,-1 0 0,2 0 0,0 0 0,2 1 0,3-3 0,0 0 0,2-2 0,-2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1-25T13:15:08.84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56 1 24575,'0'14'0,"0"-1"0,0-8 0,0 0 0,0 1 0,0-1 0,0 0 0,0 1 0,0-1 0,0 1 0,0-1 0,0 1 0,0-1 0,0 1 0,0-1 0,0 0 0,0 1 0,0-1 0,0 0 0,0 0 0,0 1 0,0-1 0,0 0 0,0 1 0,0-1 0,0 0 0,0 0 0,0 1 0,0-1 0,0 0 0,0 1 0,0-1 0,0 0 0,0 1 0,0-1 0,0 0 0,0 1 0,0-1 0,0 0 0,0 0 0,0 1 0,0-1 0,0 0 0,0 1 0,0-1 0,0 0 0,0 0 0,0 1 0,0-1 0,0 1 0,0-1 0,0 1 0,0-1 0,0 0 0,0 1 0,0-1 0,0 0 0,0 1 0,0-1 0,0 0 0,0 1 0,0-1 0,-6 0 0,5 1 0,-4-1 0,5 1 0,0-1 0,0 1 0,0-1 0,0 0 0,0 1 0,0-1 0,0 0 0,0 0 0,0 1 0,0-1 0,0 0 0,0 1 0,0-1 0,0 0 0,-2 1 0,1-1 0,-1 1 0,2-1 0,0 0 0,0 0 0,0 1 0,0-1 0,0 0 0,0 0 0,0 0 0,0 1 0,-3-1 0,3 0 0,-3 0 0,3 0 0,-2 1 0,1-1 0,-1 1 0,2-1 0,-2 0 0,1 0 0,-2 0 0,3 1 0,-2-1 0,1 0 0,-1 1 0,2-1 0,-2 0 0,1 0 0,-1 0 0,2 1 0,0-1 0,-3 0 0,3 0 0,-3 0 0,3 1 0,0-1 0,0 0 0,-2 0 0,1 0 0,-1 0 0,2 1 0,0-1 0,2 0 0,3-2 0,1-1 0,1-2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B9177-1629-AB41-8A2B-FFAAF0772A66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0B814C-7C29-AC40-98FA-1C45273D55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667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530/rep-19-0189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single cell RNA sequencing? Or single cell transcriptomics </a:t>
            </a:r>
          </a:p>
          <a:p>
            <a:endParaRPr lang="en-US" dirty="0"/>
          </a:p>
          <a:p>
            <a:r>
              <a:rPr lang="en-US" dirty="0"/>
              <a:t>Its RNA sequencing at single cell resolution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Essentially sequencing all of the mRNAs within a cell so we can see what genes a cell is expressing. </a:t>
            </a:r>
          </a:p>
          <a:p>
            <a:endParaRPr lang="en-US" dirty="0"/>
          </a:p>
          <a:p>
            <a:r>
              <a:rPr lang="en-US" dirty="0"/>
              <a:t>How can we do this? </a:t>
            </a:r>
          </a:p>
          <a:p>
            <a:pPr marL="171450" indent="-171450">
              <a:buFontTx/>
              <a:buChar char="-"/>
            </a:pPr>
            <a:r>
              <a:rPr lang="en-US" dirty="0"/>
              <a:t>First Isolating the individual cells, mainly done in droplet based system, </a:t>
            </a:r>
          </a:p>
          <a:p>
            <a:pPr marL="171450" indent="-171450">
              <a:buFontTx/>
              <a:buChar char="-"/>
            </a:pPr>
            <a:r>
              <a:rPr lang="en-US" dirty="0"/>
              <a:t>Gel bead is coated with primers, a barcode which is unique to each bead, a UMI, and a </a:t>
            </a:r>
            <a:r>
              <a:rPr lang="en-US" dirty="0" err="1"/>
              <a:t>polydT</a:t>
            </a:r>
            <a:r>
              <a:rPr lang="en-US" dirty="0"/>
              <a:t> primer, 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cells are lysed in the droplet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polyT</a:t>
            </a:r>
            <a:r>
              <a:rPr lang="en-US" dirty="0"/>
              <a:t> primers which bind to the </a:t>
            </a:r>
            <a:r>
              <a:rPr lang="en-US" dirty="0" err="1"/>
              <a:t>polyA</a:t>
            </a:r>
            <a:r>
              <a:rPr lang="en-US" dirty="0"/>
              <a:t> tail of the mRNA in the droplet, </a:t>
            </a:r>
          </a:p>
          <a:p>
            <a:pPr marL="171450" indent="-171450">
              <a:buFontTx/>
              <a:buChar char="-"/>
            </a:pPr>
            <a:r>
              <a:rPr lang="en-US" dirty="0"/>
              <a:t>Individual cells are barcoded, and then pooled to end up with a massively multiplexed library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88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 detour to the fallopian tube, as this is going to be the subject of the coding exercises we’ll be doing next week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The fallopian tube is the connection between the ovary and the uterus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I’m interested in the fallopian tube because its an </a:t>
            </a:r>
            <a:r>
              <a:rPr lang="en-GB" dirty="0" err="1"/>
              <a:t>underresearched</a:t>
            </a:r>
            <a:r>
              <a:rPr lang="en-GB" dirty="0"/>
              <a:t> organ,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Lots of critical steps in early reproduction happen here but we don’t understand what the fallopian tube necessarily does.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Thin smooth muscle layer, a bit of stromal cells, and then the epithelium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Two types of cells make up the epithelium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Ciliated and secretory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 sources: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https://</a:t>
            </a:r>
            <a:r>
              <a:rPr lang="en-GB" dirty="0" err="1"/>
              <a:t>www.cancer.gov</a:t>
            </a:r>
            <a:r>
              <a:rPr lang="en-GB" dirty="0"/>
              <a:t>/publications/dictionaries/cancer-terms/def/fallopian-tube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winuthayanon</a:t>
            </a:r>
            <a:r>
              <a:rPr lang="en-GB" dirty="0"/>
              <a:t> et al. 2020, Roles of steroid hormones in oviductal function </a:t>
            </a:r>
            <a:r>
              <a:rPr lang="en-GB" b="0" i="0" u="none" strike="noStrike" dirty="0">
                <a:solidFill>
                  <a:srgbClr val="20699C"/>
                </a:solidFill>
                <a:effectLst/>
                <a:latin typeface="Open Sans" panose="020B0606030504020204" pitchFamily="34" charset="0"/>
                <a:hlinkClick r:id="rId3"/>
              </a:rPr>
              <a:t>https://doi.org/10.1530/rep-19-0189</a:t>
            </a:r>
            <a:r>
              <a:rPr lang="en-GB" b="0" i="0" dirty="0">
                <a:solidFill>
                  <a:srgbClr val="494949"/>
                </a:solidFill>
                <a:effectLst/>
                <a:latin typeface="Open Sans" panose="020B0606030504020204" pitchFamily="34" charset="0"/>
              </a:rPr>
              <a:t>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4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Past </a:t>
            </a:r>
            <a:r>
              <a:rPr lang="en-US" dirty="0" err="1"/>
              <a:t>ScRNA</a:t>
            </a:r>
            <a:r>
              <a:rPr lang="en-US" dirty="0"/>
              <a:t> seq analysis of fallopian tube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 is a </a:t>
            </a:r>
            <a:r>
              <a:rPr lang="en-US" dirty="0" err="1"/>
              <a:t>umap</a:t>
            </a:r>
            <a:r>
              <a:rPr lang="en-US" dirty="0"/>
              <a:t>?  For each cell we have recorded the expression level of around 20,000 genes, we have 20,000 variables, so we can’t use an </a:t>
            </a:r>
            <a:r>
              <a:rPr lang="en-US" dirty="0" err="1"/>
              <a:t>Xy</a:t>
            </a:r>
            <a:r>
              <a:rPr lang="en-US" dirty="0"/>
              <a:t> axis as this would only account for 2 variables,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Have to perform a dimensionality reduction to plot all the variables and cells as data points,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UMAP helps to plot all the variables into a 2D visualization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point represents 1 cell, plotted based on their gene expression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Cells closer together have more similar gene expression, and those further apart have different gene expression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can also perform clustering analysis of our data, this identifies groups of cells with similar gene expression 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we have groups of cells with similar gene expression this can be used to first identify classical cell types, so here you can see we have this clusters of cells,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can plot the gene expression for known marker genes so T receptor alpha, highlights this one cluster, this is likely a group of T cells </a:t>
            </a:r>
            <a:r>
              <a:rPr lang="en-US" dirty="0" err="1"/>
              <a:t>etc</a:t>
            </a:r>
            <a:r>
              <a:rPr lang="en-US" dirty="0"/>
              <a:t>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69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benefit of using single cell RNA sequencing over bulk tissue RNA sequencing is that we can identify cell types, </a:t>
            </a:r>
          </a:p>
          <a:p>
            <a:endParaRPr lang="en-US" dirty="0"/>
          </a:p>
          <a:p>
            <a:r>
              <a:rPr lang="en-US" dirty="0"/>
              <a:t>But we can also look at heterogeneity of gene expression within cell types by doing further clustering analyses,</a:t>
            </a:r>
          </a:p>
          <a:p>
            <a:r>
              <a:rPr lang="en-US" dirty="0"/>
              <a:t>Here we’ve taken just the ciliated and secretory cells, </a:t>
            </a:r>
          </a:p>
          <a:p>
            <a:r>
              <a:rPr lang="en-US" dirty="0"/>
              <a:t>To ask whether there are differences in gene expression between epithelial cell, and we identify clusters which may represent sub populations of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526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contexts we can investigate the fallopian tube using single cell RNA sequencing effectively is in the context of ovarian cancer,</a:t>
            </a:r>
          </a:p>
          <a:p>
            <a:endParaRPr lang="en-US" dirty="0"/>
          </a:p>
          <a:p>
            <a:r>
              <a:rPr lang="en-US" dirty="0"/>
              <a:t>So ovarian cancer is one of the most common </a:t>
            </a:r>
            <a:r>
              <a:rPr lang="en-US" dirty="0" err="1"/>
              <a:t>gynaecological</a:t>
            </a:r>
            <a:r>
              <a:rPr lang="en-US" dirty="0"/>
              <a:t> cancers, and high grade ovarian carcinoma, is a cancer of the epithelium, and has  poor outcomes as it is often identified late, </a:t>
            </a:r>
          </a:p>
          <a:p>
            <a:r>
              <a:rPr lang="en-US" dirty="0"/>
              <a:t>There is one theory that HGOC is thought to originate in the fallopian tube in many cases, </a:t>
            </a:r>
          </a:p>
          <a:p>
            <a:endParaRPr lang="en-US" dirty="0"/>
          </a:p>
          <a:p>
            <a:r>
              <a:rPr lang="en-US" dirty="0"/>
              <a:t>So here we have 5 women with HGOC, and we’ve performed </a:t>
            </a:r>
            <a:r>
              <a:rPr lang="en-US" dirty="0" err="1"/>
              <a:t>scRNAseq</a:t>
            </a:r>
            <a:r>
              <a:rPr lang="en-US" dirty="0"/>
              <a:t> on samples of their fallopian tube, and we want to examine the cells types in their fallopian tube epithelium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Compare this to our 5 healthy control FT samples</a:t>
            </a:r>
          </a:p>
          <a:p>
            <a:pPr marL="171450" indent="-171450">
              <a:buFontTx/>
              <a:buChar char="-"/>
            </a:pPr>
            <a:r>
              <a:rPr lang="en-US" dirty="0"/>
              <a:t>Are they different?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Image from: https://</a:t>
            </a:r>
            <a:r>
              <a:rPr lang="en-US" dirty="0" err="1"/>
              <a:t>www.cancer.gov</a:t>
            </a:r>
            <a:r>
              <a:rPr lang="en-US" dirty="0"/>
              <a:t>/news-events/cancer-currents-blog/2017/ovarian-cancer-fallopian-tube-origins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58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format we use for single cell RNA seq data is a count matrix</a:t>
            </a:r>
          </a:p>
          <a:p>
            <a:r>
              <a:rPr lang="en-US" dirty="0"/>
              <a:t>Derived from the basis that barcodes are representing an individual cell, and the UMIs are representing a molecule of mRNA, and in turn one count of gene expression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Count matrix figures: </a:t>
            </a:r>
            <a:r>
              <a:rPr lang="en-GB" b="0" i="1" dirty="0" err="1">
                <a:solidFill>
                  <a:srgbClr val="606C71"/>
                </a:solidFill>
                <a:effectLst/>
                <a:latin typeface="Open Sans" panose="020F0502020204030204" pitchFamily="34" charset="0"/>
              </a:rPr>
              <a:t>Lafzi</a:t>
            </a:r>
            <a:r>
              <a:rPr lang="en-GB" b="0" i="1" dirty="0">
                <a:solidFill>
                  <a:srgbClr val="606C71"/>
                </a:solidFill>
                <a:effectLst/>
                <a:latin typeface="Open Sans" panose="020F0502020204030204" pitchFamily="34" charset="0"/>
              </a:rPr>
              <a:t> et al. Tutorial: guidelines for the experimental design of single-cell RNA sequencing studies, Nature Protocols 2018 (https://</a:t>
            </a:r>
            <a:r>
              <a:rPr lang="en-GB" b="0" i="1" dirty="0" err="1">
                <a:solidFill>
                  <a:srgbClr val="606C71"/>
                </a:solidFill>
                <a:effectLst/>
                <a:latin typeface="Open Sans" panose="020F0502020204030204" pitchFamily="34" charset="0"/>
              </a:rPr>
              <a:t>doi.org</a:t>
            </a:r>
            <a:r>
              <a:rPr lang="en-GB" b="0" i="1" dirty="0">
                <a:solidFill>
                  <a:srgbClr val="606C71"/>
                </a:solidFill>
                <a:effectLst/>
                <a:latin typeface="Open Sans" panose="020F0502020204030204" pitchFamily="34" charset="0"/>
              </a:rPr>
              <a:t>/10.1038/s41596-018-0073-y)</a:t>
            </a:r>
          </a:p>
          <a:p>
            <a:endParaRPr lang="en-GB" b="0" i="1" dirty="0">
              <a:solidFill>
                <a:srgbClr val="606C71"/>
              </a:solidFill>
              <a:effectLst/>
              <a:latin typeface="Open Sans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46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 with </a:t>
            </a:r>
            <a:r>
              <a:rPr lang="en-US" dirty="0" err="1"/>
              <a:t>anndata</a:t>
            </a:r>
            <a:r>
              <a:rPr lang="en-US" dirty="0"/>
              <a:t>, similar to pandas, in that its </a:t>
            </a:r>
            <a:r>
              <a:rPr lang="en-US" dirty="0" err="1"/>
              <a:t>dataframe</a:t>
            </a:r>
            <a:r>
              <a:rPr lang="en-US" dirty="0"/>
              <a:t> structures, but allows the </a:t>
            </a:r>
            <a:r>
              <a:rPr lang="en-US" dirty="0" err="1"/>
              <a:t>dataframes</a:t>
            </a:r>
            <a:r>
              <a:rPr lang="en-US" dirty="0"/>
              <a:t> to be connected, similar to the 3D data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508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Ann data is one data object, </a:t>
            </a:r>
          </a:p>
          <a:p>
            <a:r>
              <a:rPr lang="en-US" dirty="0"/>
              <a:t>Allows tables to be joined together on a common index, so we have the count matrix, and we just have query different tables within the object, and here they are all indexed on the cell ID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0B814C-7C29-AC40-98FA-1C45273D55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5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79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12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503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070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58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3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71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9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135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76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704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99CA12A-4F07-4144-A847-D62D672DA07F}" type="datetimeFigureOut">
              <a:rPr lang="en-US" smtClean="0"/>
              <a:t>11/27/24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0A9FF6-16F2-6F49-BFB1-F69AE51E4D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45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10.png"/><Relationship Id="rId4" Type="http://schemas.openxmlformats.org/officeDocument/2006/relationships/customXml" Target="../ink/ink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C5B5D-BD2F-E743-43C8-486FAE18B8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211574"/>
            <a:ext cx="7772400" cy="1655763"/>
          </a:xfrm>
        </p:spPr>
        <p:txBody>
          <a:bodyPr>
            <a:normAutofit/>
          </a:bodyPr>
          <a:lstStyle/>
          <a:p>
            <a:r>
              <a:rPr lang="en-US" sz="4400" dirty="0"/>
              <a:t>Intro to Single cell RNA sequencing and </a:t>
            </a:r>
            <a:r>
              <a:rPr lang="en-US" sz="4400" dirty="0" err="1"/>
              <a:t>Scanpy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923353-6B26-DD4F-4832-0062283D2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867337"/>
            <a:ext cx="6858000" cy="1655762"/>
          </a:xfrm>
        </p:spPr>
        <p:txBody>
          <a:bodyPr/>
          <a:lstStyle/>
          <a:p>
            <a:r>
              <a:rPr lang="en-US" dirty="0"/>
              <a:t>27</a:t>
            </a:r>
            <a:r>
              <a:rPr lang="en-US" baseline="30000" dirty="0"/>
              <a:t>th</a:t>
            </a:r>
            <a:r>
              <a:rPr lang="en-US" dirty="0"/>
              <a:t> November 24 </a:t>
            </a:r>
          </a:p>
        </p:txBody>
      </p:sp>
    </p:spTree>
    <p:extLst>
      <p:ext uri="{BB962C8B-B14F-4D97-AF65-F5344CB8AC3E}">
        <p14:creationId xmlns:p14="http://schemas.microsoft.com/office/powerpoint/2010/main" val="33361434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8F3F0B3-2794-9430-DECA-A92768FFA79E}"/>
              </a:ext>
            </a:extLst>
          </p:cNvPr>
          <p:cNvGrpSpPr/>
          <p:nvPr/>
        </p:nvGrpSpPr>
        <p:grpSpPr>
          <a:xfrm>
            <a:off x="141711" y="2215366"/>
            <a:ext cx="2944084" cy="2372359"/>
            <a:chOff x="113534" y="1979961"/>
            <a:chExt cx="3123377" cy="234029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B1719A7-0473-6499-970C-1C1D4DB40B1E}"/>
                </a:ext>
              </a:extLst>
            </p:cNvPr>
            <p:cNvGrpSpPr/>
            <p:nvPr/>
          </p:nvGrpSpPr>
          <p:grpSpPr>
            <a:xfrm>
              <a:off x="113534" y="2196782"/>
              <a:ext cx="2841944" cy="2123476"/>
              <a:chOff x="353423" y="2495679"/>
              <a:chExt cx="2841944" cy="2123476"/>
            </a:xfrm>
          </p:grpSpPr>
          <p:pic>
            <p:nvPicPr>
              <p:cNvPr id="7" name="Picture 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3F7D09B9-A6D6-4FBE-90F5-3DBB9F649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3423" y="2495679"/>
                <a:ext cx="2841944" cy="2123476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C36E850-02F0-9D44-C715-4F8539FEC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54" y="3040743"/>
                <a:ext cx="201236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8E14E74-9095-0EB5-25FD-88284323C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54" y="3040743"/>
                <a:ext cx="0" cy="13661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AF58CB-6AC0-ADEB-DD7B-A43E1A94BEBA}"/>
                </a:ext>
              </a:extLst>
            </p:cNvPr>
            <p:cNvSpPr txBox="1"/>
            <p:nvPr/>
          </p:nvSpPr>
          <p:spPr>
            <a:xfrm>
              <a:off x="822965" y="1979961"/>
              <a:ext cx="2413946" cy="433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Count matrix </a:t>
              </a:r>
            </a:p>
          </p:txBody>
        </p:sp>
      </p:grpSp>
      <p:pic>
        <p:nvPicPr>
          <p:cNvPr id="12" name="Picture 11" descr="A diagram of different colors&#10;&#10;Description automatically generated">
            <a:extLst>
              <a:ext uri="{FF2B5EF4-FFF2-40B4-BE49-F238E27FC236}">
                <a16:creationId xmlns:a16="http://schemas.microsoft.com/office/drawing/2014/main" id="{DFE57C08-A8F1-DB00-00CC-C7358986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140" y="2152820"/>
            <a:ext cx="5487838" cy="238904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CAC3327-2378-36E7-B7E3-EF3017BF3D81}"/>
              </a:ext>
            </a:extLst>
          </p:cNvPr>
          <p:cNvCxnSpPr/>
          <p:nvPr/>
        </p:nvCxnSpPr>
        <p:spPr>
          <a:xfrm>
            <a:off x="2803455" y="3347344"/>
            <a:ext cx="6966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5A8AB49-7D19-2506-4D81-019C02EA3EA9}"/>
              </a:ext>
            </a:extLst>
          </p:cNvPr>
          <p:cNvSpPr txBox="1">
            <a:spLocks/>
          </p:cNvSpPr>
          <p:nvPr/>
        </p:nvSpPr>
        <p:spPr>
          <a:xfrm>
            <a:off x="128788" y="779144"/>
            <a:ext cx="8886423" cy="82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Scalable toolkit for analyzing single-cell gene expression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Contains all the functions required to get from a count matrix to an annotated UMAP, and plot further visualizations 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7187FE9-3A67-EF32-ED60-57792360490F}"/>
              </a:ext>
            </a:extLst>
          </p:cNvPr>
          <p:cNvSpPr txBox="1">
            <a:spLocks/>
          </p:cNvSpPr>
          <p:nvPr/>
        </p:nvSpPr>
        <p:spPr>
          <a:xfrm>
            <a:off x="297462" y="115394"/>
            <a:ext cx="7480688" cy="82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Scanpy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35431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logo with orange and grey letters&#10;&#10;Description automatically generated">
            <a:extLst>
              <a:ext uri="{FF2B5EF4-FFF2-40B4-BE49-F238E27FC236}">
                <a16:creationId xmlns:a16="http://schemas.microsoft.com/office/drawing/2014/main" id="{DDEBD40F-BE1C-B595-7AC9-D9DD6515D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28" y="164822"/>
            <a:ext cx="1926150" cy="92058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6B89991-1012-2104-8BF6-FC1E3A111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101" y="274829"/>
            <a:ext cx="4455797" cy="823777"/>
          </a:xfrm>
        </p:spPr>
        <p:txBody>
          <a:bodyPr>
            <a:normAutofit/>
          </a:bodyPr>
          <a:lstStyle/>
          <a:p>
            <a:r>
              <a:rPr lang="en-US" sz="2400" dirty="0"/>
              <a:t>Single Cell Analysis in Python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EFD9961-943F-639A-C082-3DDDFA688CAB}"/>
              </a:ext>
            </a:extLst>
          </p:cNvPr>
          <p:cNvSpPr txBox="1">
            <a:spLocks/>
          </p:cNvSpPr>
          <p:nvPr/>
        </p:nvSpPr>
        <p:spPr>
          <a:xfrm>
            <a:off x="108871" y="1039407"/>
            <a:ext cx="8847786" cy="1739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Built jointly with </a:t>
            </a:r>
            <a:r>
              <a:rPr lang="en-US" sz="2000" dirty="0" err="1"/>
              <a:t>Anndata</a:t>
            </a:r>
            <a:r>
              <a:rPr lang="en-US" sz="2000" dirty="0"/>
              <a:t> (package for handling annotated data matrices) </a:t>
            </a:r>
          </a:p>
          <a:p>
            <a:pPr marL="342900" indent="-3429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Anndata</a:t>
            </a:r>
            <a:r>
              <a:rPr lang="en-US" sz="2000" dirty="0"/>
              <a:t>  integrates count matrix with Metadata, and stores extra information you generate throughout the analysis, </a:t>
            </a:r>
            <a:r>
              <a:rPr lang="en-US" sz="2000" dirty="0" err="1"/>
              <a:t>eg.</a:t>
            </a:r>
            <a:r>
              <a:rPr lang="en-US" sz="2000" dirty="0"/>
              <a:t> Highly variable genes, coordinates for graphs 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91E41F4-D97F-E1BE-0E48-2908C524CCF9}"/>
              </a:ext>
            </a:extLst>
          </p:cNvPr>
          <p:cNvGrpSpPr/>
          <p:nvPr/>
        </p:nvGrpSpPr>
        <p:grpSpPr>
          <a:xfrm>
            <a:off x="306809" y="3079627"/>
            <a:ext cx="3775537" cy="2960966"/>
            <a:chOff x="113534" y="1920259"/>
            <a:chExt cx="2841944" cy="239999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5E8C8E6-B2B3-E6DB-31B0-32B2B1894A36}"/>
                </a:ext>
              </a:extLst>
            </p:cNvPr>
            <p:cNvGrpSpPr/>
            <p:nvPr/>
          </p:nvGrpSpPr>
          <p:grpSpPr>
            <a:xfrm>
              <a:off x="113534" y="2196782"/>
              <a:ext cx="2841944" cy="2123476"/>
              <a:chOff x="353423" y="2495679"/>
              <a:chExt cx="2841944" cy="2123476"/>
            </a:xfrm>
          </p:grpSpPr>
          <p:pic>
            <p:nvPicPr>
              <p:cNvPr id="6" name="Picture 5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79104E82-0357-1A3F-22A3-3D1043BC02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3423" y="2495679"/>
                <a:ext cx="2841944" cy="2123476"/>
              </a:xfrm>
              <a:prstGeom prst="rect">
                <a:avLst/>
              </a:prstGeom>
            </p:spPr>
          </p:pic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370D2068-6657-E106-F20A-D930131C68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54" y="3040743"/>
                <a:ext cx="201236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A26D3FDF-7C40-2AD6-FD3D-3C9BC6111B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2854" y="3040743"/>
                <a:ext cx="0" cy="1366157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B47F06B-ED54-C163-DAC5-2A77A18B1870}"/>
                </a:ext>
              </a:extLst>
            </p:cNvPr>
            <p:cNvSpPr txBox="1"/>
            <p:nvPr/>
          </p:nvSpPr>
          <p:spPr>
            <a:xfrm>
              <a:off x="1030748" y="1920259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Count matrix 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D31AA1D-2106-F5A3-7B33-4CC8AE8C8F60}"/>
              </a:ext>
            </a:extLst>
          </p:cNvPr>
          <p:cNvGrpSpPr/>
          <p:nvPr/>
        </p:nvGrpSpPr>
        <p:grpSpPr>
          <a:xfrm>
            <a:off x="4399308" y="3079627"/>
            <a:ext cx="4150360" cy="2890081"/>
            <a:chOff x="3398209" y="1938685"/>
            <a:chExt cx="3049884" cy="2169318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45E70A1-AA04-3886-8289-87976905DE0B}"/>
                </a:ext>
              </a:extLst>
            </p:cNvPr>
            <p:cNvSpPr txBox="1"/>
            <p:nvPr/>
          </p:nvSpPr>
          <p:spPr>
            <a:xfrm>
              <a:off x="4408318" y="1938685"/>
              <a:ext cx="1752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Metadata 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A4F6E2B-41A2-40EC-C768-1C6ED31ABCFF}"/>
                </a:ext>
              </a:extLst>
            </p:cNvPr>
            <p:cNvGrpSpPr/>
            <p:nvPr/>
          </p:nvGrpSpPr>
          <p:grpSpPr>
            <a:xfrm>
              <a:off x="3398209" y="2218748"/>
              <a:ext cx="3049884" cy="1889255"/>
              <a:chOff x="4296624" y="2196782"/>
              <a:chExt cx="3049884" cy="1889255"/>
            </a:xfrm>
          </p:grpSpPr>
          <p:pic>
            <p:nvPicPr>
              <p:cNvPr id="28" name="Picture 27" descr="A screenshot of a medical report&#10;&#10;Description automatically generated">
                <a:extLst>
                  <a:ext uri="{FF2B5EF4-FFF2-40B4-BE49-F238E27FC236}">
                    <a16:creationId xmlns:a16="http://schemas.microsoft.com/office/drawing/2014/main" id="{CBF0E1E6-EE00-5215-A81D-709BF881F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4304" b="4437"/>
              <a:stretch/>
            </p:blipFill>
            <p:spPr>
              <a:xfrm>
                <a:off x="4296624" y="2196782"/>
                <a:ext cx="3049884" cy="1889255"/>
              </a:xfrm>
              <a:prstGeom prst="rect">
                <a:avLst/>
              </a:prstGeom>
            </p:spPr>
          </p:pic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AC128AE-EB47-88DA-56AC-6E33481705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5386" y="2715092"/>
                <a:ext cx="253112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4C108EE-F659-17D0-269B-7B6EC91C93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5551" y="2715092"/>
                <a:ext cx="0" cy="12473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61446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38BEC-99F8-2A51-FC0C-CBC66AE70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242966"/>
            <a:ext cx="2198914" cy="845606"/>
          </a:xfrm>
        </p:spPr>
        <p:txBody>
          <a:bodyPr/>
          <a:lstStyle/>
          <a:p>
            <a:r>
              <a:rPr lang="en-US" dirty="0" err="1"/>
              <a:t>AnnData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A09289A-3421-F6D0-823A-8430DE09D1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1400" y="1279820"/>
            <a:ext cx="5130800" cy="499397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6457B1D-5C06-8BD6-0407-1C8663D7887A}"/>
              </a:ext>
            </a:extLst>
          </p:cNvPr>
          <p:cNvGrpSpPr/>
          <p:nvPr/>
        </p:nvGrpSpPr>
        <p:grpSpPr>
          <a:xfrm>
            <a:off x="3839531" y="2377833"/>
            <a:ext cx="1377157" cy="1203684"/>
            <a:chOff x="353424" y="2527928"/>
            <a:chExt cx="2841944" cy="2123476"/>
          </a:xfrm>
        </p:grpSpPr>
        <p:pic>
          <p:nvPicPr>
            <p:cNvPr id="12" name="Picture 1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3244B0FD-C6A2-0E45-5BFA-EDFFB6568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353424" y="2527928"/>
              <a:ext cx="2841944" cy="2123476"/>
            </a:xfrm>
            <a:prstGeom prst="rect">
              <a:avLst/>
            </a:prstGeom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B8DF59D-B7B8-DF3D-A5B3-19BEB90DA833}"/>
                </a:ext>
              </a:extLst>
            </p:cNvPr>
            <p:cNvCxnSpPr>
              <a:cxnSpLocks/>
            </p:cNvCxnSpPr>
            <p:nvPr/>
          </p:nvCxnSpPr>
          <p:spPr>
            <a:xfrm>
              <a:off x="1062854" y="3040743"/>
              <a:ext cx="201236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C98A92B-3F82-48B3-8534-AE9ED45CDFDB}"/>
                </a:ext>
              </a:extLst>
            </p:cNvPr>
            <p:cNvCxnSpPr>
              <a:cxnSpLocks/>
            </p:cNvCxnSpPr>
            <p:nvPr/>
          </p:nvCxnSpPr>
          <p:spPr>
            <a:xfrm>
              <a:off x="1062854" y="3040743"/>
              <a:ext cx="0" cy="1366157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2FD0C4E-F1A7-83A8-46FE-839008DB0F70}"/>
              </a:ext>
            </a:extLst>
          </p:cNvPr>
          <p:cNvGrpSpPr/>
          <p:nvPr/>
        </p:nvGrpSpPr>
        <p:grpSpPr>
          <a:xfrm>
            <a:off x="6213923" y="1790959"/>
            <a:ext cx="2259703" cy="1807000"/>
            <a:chOff x="3398209" y="1813489"/>
            <a:chExt cx="3049884" cy="22945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D4C9A3-DFCC-C7C3-1E9C-3B460F7BC054}"/>
                </a:ext>
              </a:extLst>
            </p:cNvPr>
            <p:cNvSpPr txBox="1"/>
            <p:nvPr/>
          </p:nvSpPr>
          <p:spPr>
            <a:xfrm>
              <a:off x="3842664" y="1813489"/>
              <a:ext cx="2605429" cy="468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Metadata/</a:t>
              </a:r>
              <a:r>
                <a:rPr lang="en-US" dirty="0" err="1"/>
                <a:t>Obs</a:t>
              </a:r>
              <a:r>
                <a:rPr lang="en-US" dirty="0"/>
                <a:t> 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4546304-2B37-56FA-3F67-D4F8727D2519}"/>
                </a:ext>
              </a:extLst>
            </p:cNvPr>
            <p:cNvGrpSpPr/>
            <p:nvPr/>
          </p:nvGrpSpPr>
          <p:grpSpPr>
            <a:xfrm>
              <a:off x="3398209" y="2218748"/>
              <a:ext cx="3049884" cy="1889255"/>
              <a:chOff x="4296624" y="2196782"/>
              <a:chExt cx="3049884" cy="1889255"/>
            </a:xfrm>
          </p:grpSpPr>
          <p:pic>
            <p:nvPicPr>
              <p:cNvPr id="18" name="Picture 17" descr="A screenshot of a medical report&#10;&#10;Description automatically generated">
                <a:extLst>
                  <a:ext uri="{FF2B5EF4-FFF2-40B4-BE49-F238E27FC236}">
                    <a16:creationId xmlns:a16="http://schemas.microsoft.com/office/drawing/2014/main" id="{203084CC-D153-2370-6683-415C14FADA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alphaModFix/>
              </a:blip>
              <a:srcRect l="4304" b="4437"/>
              <a:stretch/>
            </p:blipFill>
            <p:spPr>
              <a:xfrm>
                <a:off x="4296624" y="2196782"/>
                <a:ext cx="3049884" cy="1889255"/>
              </a:xfrm>
              <a:prstGeom prst="rect">
                <a:avLst/>
              </a:prstGeom>
            </p:spPr>
          </p:pic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F98A1B0-0F44-9CC3-72F1-2182C217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5386" y="2715092"/>
                <a:ext cx="253112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42972F8-D6CF-A87D-C4EF-A4FD750E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25551" y="2715092"/>
                <a:ext cx="0" cy="1247308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83593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76115-7742-ECF0-776E-3B4AADF50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8942002F-5F9F-238D-0FBD-92B92F4885FB}"/>
              </a:ext>
            </a:extLst>
          </p:cNvPr>
          <p:cNvSpPr txBox="1">
            <a:spLocks/>
          </p:cNvSpPr>
          <p:nvPr/>
        </p:nvSpPr>
        <p:spPr>
          <a:xfrm>
            <a:off x="297462" y="115394"/>
            <a:ext cx="7480688" cy="823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Scanpy</a:t>
            </a:r>
            <a:endParaRPr lang="en-US" sz="3200" dirty="0"/>
          </a:p>
        </p:txBody>
      </p: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3233AFF0-EF18-9D99-8E36-1921A88A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8203"/>
          <a:stretch/>
        </p:blipFill>
        <p:spPr>
          <a:xfrm>
            <a:off x="1729619" y="113810"/>
            <a:ext cx="1928052" cy="13278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18F03C-7DB3-DA90-0CE0-D2FD9789B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11" y="1456690"/>
            <a:ext cx="5757400" cy="258759"/>
          </a:xfrm>
          <a:prstGeom prst="rect">
            <a:avLst/>
          </a:prstGeom>
        </p:spPr>
      </p:pic>
      <p:pic>
        <p:nvPicPr>
          <p:cNvPr id="11" name="Picture 10" descr="A close up of a text&#10;&#10;Description automatically generated">
            <a:extLst>
              <a:ext uri="{FF2B5EF4-FFF2-40B4-BE49-F238E27FC236}">
                <a16:creationId xmlns:a16="http://schemas.microsoft.com/office/drawing/2014/main" id="{383FF07A-610D-A7A3-B118-40B9D9FED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12" y="1840827"/>
            <a:ext cx="2526008" cy="3951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7990B9-05B2-A08D-BD56-F27C176C2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736" y="2301905"/>
            <a:ext cx="3486437" cy="258759"/>
          </a:xfrm>
          <a:prstGeom prst="rect">
            <a:avLst/>
          </a:prstGeom>
        </p:spPr>
      </p:pic>
      <p:pic>
        <p:nvPicPr>
          <p:cNvPr id="18" name="Picture 17" descr="A screenshot of a graph&#10;&#10;Description automatically generated">
            <a:extLst>
              <a:ext uri="{FF2B5EF4-FFF2-40B4-BE49-F238E27FC236}">
                <a16:creationId xmlns:a16="http://schemas.microsoft.com/office/drawing/2014/main" id="{08FF2E22-4034-58C8-EF98-9B4E1FF27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36" y="2634384"/>
            <a:ext cx="6166992" cy="3351627"/>
          </a:xfrm>
          <a:prstGeom prst="rect">
            <a:avLst/>
          </a:prstGeom>
        </p:spPr>
      </p:pic>
      <p:pic>
        <p:nvPicPr>
          <p:cNvPr id="23" name="Picture 22" descr="A close-up of a text&#10;&#10;Description automatically generated">
            <a:extLst>
              <a:ext uri="{FF2B5EF4-FFF2-40B4-BE49-F238E27FC236}">
                <a16:creationId xmlns:a16="http://schemas.microsoft.com/office/drawing/2014/main" id="{DB140EB5-C665-8A9A-532B-DCA641B05C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137" y="3099805"/>
            <a:ext cx="2419158" cy="4031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53180-6384-EF49-6F01-705A64197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864" y="3655486"/>
            <a:ext cx="2209800" cy="184150"/>
          </a:xfrm>
          <a:prstGeom prst="rect">
            <a:avLst/>
          </a:prstGeom>
        </p:spPr>
      </p:pic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B810A516-CFC5-2E7A-EF70-5B22ED57079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b="92280"/>
          <a:stretch/>
        </p:blipFill>
        <p:spPr>
          <a:xfrm>
            <a:off x="197736" y="2676281"/>
            <a:ext cx="6911745" cy="290009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47C125D-F4C6-D6D2-30C9-EE3D3F30E4A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" b="50095"/>
          <a:stretch/>
        </p:blipFill>
        <p:spPr>
          <a:xfrm>
            <a:off x="203864" y="3993873"/>
            <a:ext cx="3498054" cy="162046"/>
          </a:xfrm>
          <a:prstGeom prst="rect">
            <a:avLst/>
          </a:prstGeom>
        </p:spPr>
      </p:pic>
      <p:pic>
        <p:nvPicPr>
          <p:cNvPr id="30" name="Picture 29" descr="A map of different colors&#10;&#10;Description automatically generated">
            <a:extLst>
              <a:ext uri="{FF2B5EF4-FFF2-40B4-BE49-F238E27FC236}">
                <a16:creationId xmlns:a16="http://schemas.microsoft.com/office/drawing/2014/main" id="{CF952017-2422-2F0D-B606-8A2AACCEB8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677" y="4455910"/>
            <a:ext cx="7772400" cy="184191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A9E6154-0DA1-3C2C-53BA-F868F94ED9A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6795"/>
          <a:stretch/>
        </p:blipFill>
        <p:spPr>
          <a:xfrm>
            <a:off x="212187" y="4276252"/>
            <a:ext cx="3880456" cy="1916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AFAD8F-058F-219D-E929-9EA3C070424B}"/>
              </a:ext>
            </a:extLst>
          </p:cNvPr>
          <p:cNvSpPr txBox="1"/>
          <p:nvPr/>
        </p:nvSpPr>
        <p:spPr>
          <a:xfrm>
            <a:off x="5089828" y="227781"/>
            <a:ext cx="4621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Main objectives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Preprocessing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Dimensionality reduction and Clustering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Plotting/visualizations </a:t>
            </a:r>
          </a:p>
        </p:txBody>
      </p:sp>
    </p:spTree>
    <p:extLst>
      <p:ext uri="{BB962C8B-B14F-4D97-AF65-F5344CB8AC3E}">
        <p14:creationId xmlns:p14="http://schemas.microsoft.com/office/powerpoint/2010/main" val="2246694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927768-435F-23DF-35C8-70BECB9E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170"/>
          <a:stretch/>
        </p:blipFill>
        <p:spPr>
          <a:xfrm>
            <a:off x="-493486" y="579548"/>
            <a:ext cx="9347200" cy="602749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CA409ECF-4C5D-7D27-78BD-15013150C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286" y="0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 data processing and analysis </a:t>
            </a:r>
          </a:p>
        </p:txBody>
      </p:sp>
    </p:spTree>
    <p:extLst>
      <p:ext uri="{BB962C8B-B14F-4D97-AF65-F5344CB8AC3E}">
        <p14:creationId xmlns:p14="http://schemas.microsoft.com/office/powerpoint/2010/main" val="3931239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1F7EE-E228-CB69-C2FD-227253736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93" y="239568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04FB62-FFE2-56C5-7DC6-A56BD9E85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62384" y="714703"/>
            <a:ext cx="10927965" cy="488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57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E2A80DD-5283-9A5D-83EB-6699DFDCFFE1}"/>
              </a:ext>
            </a:extLst>
          </p:cNvPr>
          <p:cNvSpPr txBox="1">
            <a:spLocks/>
          </p:cNvSpPr>
          <p:nvPr/>
        </p:nvSpPr>
        <p:spPr>
          <a:xfrm>
            <a:off x="181135" y="228026"/>
            <a:ext cx="7130942" cy="653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Single cell RNA sequencing – Fallopian tube example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A70EBA-2BB9-00C6-B990-7F6BCBF75E98}"/>
              </a:ext>
            </a:extLst>
          </p:cNvPr>
          <p:cNvSpPr txBox="1">
            <a:spLocks/>
          </p:cNvSpPr>
          <p:nvPr/>
        </p:nvSpPr>
        <p:spPr>
          <a:xfrm>
            <a:off x="181135" y="737644"/>
            <a:ext cx="3268647" cy="27946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+mn-lt"/>
              </a:rPr>
              <a:t> </a:t>
            </a:r>
          </a:p>
        </p:txBody>
      </p:sp>
      <p:pic>
        <p:nvPicPr>
          <p:cNvPr id="2050" name="Picture 2" descr="Definition of fallopian tube - NCI Dictionary of Cancer Terms - NCI">
            <a:extLst>
              <a:ext uri="{FF2B5EF4-FFF2-40B4-BE49-F238E27FC236}">
                <a16:creationId xmlns:a16="http://schemas.microsoft.com/office/drawing/2014/main" id="{BF5B1F3B-30E6-65EE-8927-CE32C1515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30360" r="-1774" b="28889"/>
          <a:stretch/>
        </p:blipFill>
        <p:spPr bwMode="auto">
          <a:xfrm>
            <a:off x="1017307" y="1681525"/>
            <a:ext cx="6962244" cy="292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AD2B9-4D37-48CE-C4DF-E036FEACE2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848" t="43536" r="7122" b="3438"/>
          <a:stretch/>
        </p:blipFill>
        <p:spPr>
          <a:xfrm>
            <a:off x="-258787" y="1492473"/>
            <a:ext cx="6535788" cy="3338849"/>
          </a:xfrm>
          <a:prstGeom prst="rect">
            <a:avLst/>
          </a:prstGeom>
        </p:spPr>
      </p:pic>
      <p:pic>
        <p:nvPicPr>
          <p:cNvPr id="9" name="Picture 2" descr="Figure 1">
            <a:extLst>
              <a:ext uri="{FF2B5EF4-FFF2-40B4-BE49-F238E27FC236}">
                <a16:creationId xmlns:a16="http://schemas.microsoft.com/office/drawing/2014/main" id="{D5B15C93-7CB9-16CF-489E-9F609CC1C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3" t="40893" r="50712" b="4174"/>
          <a:stretch/>
        </p:blipFill>
        <p:spPr bwMode="auto">
          <a:xfrm>
            <a:off x="6277001" y="1164761"/>
            <a:ext cx="2724794" cy="401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9451CDE3-4D7B-E25F-EA1B-8F83BE8469B9}"/>
              </a:ext>
            </a:extLst>
          </p:cNvPr>
          <p:cNvSpPr txBox="1">
            <a:spLocks/>
          </p:cNvSpPr>
          <p:nvPr/>
        </p:nvSpPr>
        <p:spPr>
          <a:xfrm>
            <a:off x="5915931" y="5020374"/>
            <a:ext cx="1794570" cy="122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CC – Ciliated epithelial cell 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B0960E5-D87B-57E6-15D9-3116E2C486FF}"/>
              </a:ext>
            </a:extLst>
          </p:cNvPr>
          <p:cNvSpPr txBox="1">
            <a:spLocks/>
          </p:cNvSpPr>
          <p:nvPr/>
        </p:nvSpPr>
        <p:spPr>
          <a:xfrm>
            <a:off x="7349430" y="5176475"/>
            <a:ext cx="1794570" cy="122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Non-CC - Non ciliated epithelial cell, or secretory epithelial cell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C5E947D-F7C5-74BE-7AEC-C2814F4AF76B}"/>
              </a:ext>
            </a:extLst>
          </p:cNvPr>
          <p:cNvSpPr txBox="1">
            <a:spLocks/>
          </p:cNvSpPr>
          <p:nvPr/>
        </p:nvSpPr>
        <p:spPr>
          <a:xfrm>
            <a:off x="142205" y="4582576"/>
            <a:ext cx="5631521" cy="1229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Fallopian tube epithelium – Simple columnar epithelium </a:t>
            </a:r>
          </a:p>
        </p:txBody>
      </p:sp>
    </p:spTree>
    <p:extLst>
      <p:ext uri="{BB962C8B-B14F-4D97-AF65-F5344CB8AC3E}">
        <p14:creationId xmlns:p14="http://schemas.microsoft.com/office/powerpoint/2010/main" val="192352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6B499B9-61DC-789F-AC02-16EE56839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54" y="394280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 – Fallopian tube example </a:t>
            </a:r>
          </a:p>
        </p:txBody>
      </p:sp>
      <p:pic>
        <p:nvPicPr>
          <p:cNvPr id="6" name="Picture 5" descr="A diagram of different colors&#10;&#10;Description automatically generated">
            <a:extLst>
              <a:ext uri="{FF2B5EF4-FFF2-40B4-BE49-F238E27FC236}">
                <a16:creationId xmlns:a16="http://schemas.microsoft.com/office/drawing/2014/main" id="{156A8D1E-0928-7A5C-404C-1AE447C25C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92" r="505"/>
          <a:stretch/>
        </p:blipFill>
        <p:spPr>
          <a:xfrm>
            <a:off x="2395092" y="1127506"/>
            <a:ext cx="3277163" cy="29936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44B6AAF-4FE0-AF99-97E0-607C8E0970F9}"/>
              </a:ext>
            </a:extLst>
          </p:cNvPr>
          <p:cNvSpPr txBox="1">
            <a:spLocks/>
          </p:cNvSpPr>
          <p:nvPr/>
        </p:nvSpPr>
        <p:spPr>
          <a:xfrm>
            <a:off x="160354" y="4121129"/>
            <a:ext cx="9069239" cy="1694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Each data point = 1 cell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UMAP plots cells based on their gene expression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Clustering analysis identifies groups of cells with similar gene expression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Can be used to identify classical cell types </a:t>
            </a:r>
          </a:p>
        </p:txBody>
      </p:sp>
      <p:pic>
        <p:nvPicPr>
          <p:cNvPr id="11" name="Picture 10" descr="A diagram of different colors&#10;&#10;Description automatically generated">
            <a:extLst>
              <a:ext uri="{FF2B5EF4-FFF2-40B4-BE49-F238E27FC236}">
                <a16:creationId xmlns:a16="http://schemas.microsoft.com/office/drawing/2014/main" id="{E5E77E95-69D9-7768-7BAD-90A575C520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478" t="-665" r="37021" b="665"/>
          <a:stretch/>
        </p:blipFill>
        <p:spPr>
          <a:xfrm>
            <a:off x="5647319" y="1224077"/>
            <a:ext cx="3526970" cy="299362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D4E1364-B250-63D2-0E84-6C0815D63F51}"/>
              </a:ext>
            </a:extLst>
          </p:cNvPr>
          <p:cNvGrpSpPr/>
          <p:nvPr/>
        </p:nvGrpSpPr>
        <p:grpSpPr>
          <a:xfrm>
            <a:off x="160354" y="1207133"/>
            <a:ext cx="2234738" cy="2993623"/>
            <a:chOff x="130065" y="668900"/>
            <a:chExt cx="2234738" cy="2993623"/>
          </a:xfrm>
        </p:grpSpPr>
        <p:pic>
          <p:nvPicPr>
            <p:cNvPr id="10" name="Picture 9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72E9CD16-C494-9D2E-DA11-77CFD8006D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4972"/>
            <a:stretch/>
          </p:blipFill>
          <p:spPr>
            <a:xfrm>
              <a:off x="130065" y="668900"/>
              <a:ext cx="2234738" cy="299362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2F38FFE-9A9A-D752-29B7-6A2DF4C97713}"/>
                    </a:ext>
                  </a:extLst>
                </p14:cNvPr>
                <p14:cNvContentPartPr/>
                <p14:nvPr/>
              </p14:nvContentPartPr>
              <p14:xfrm>
                <a:off x="2285069" y="2101221"/>
                <a:ext cx="20160" cy="24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2F38FFE-9A9A-D752-29B7-6A2DF4C9771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249429" y="2065581"/>
                  <a:ext cx="91800" cy="318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682444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A6D3A49B-4BA0-8A64-B47D-99AE599B6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12" y="2138377"/>
            <a:ext cx="6289943" cy="342340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F30F87-0863-7E7A-A7A6-D67870D86A41}"/>
              </a:ext>
            </a:extLst>
          </p:cNvPr>
          <p:cNvSpPr txBox="1"/>
          <p:nvPr/>
        </p:nvSpPr>
        <p:spPr>
          <a:xfrm>
            <a:off x="309282" y="397653"/>
            <a:ext cx="80413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+mj-lt"/>
              </a:rPr>
              <a:t>Clustering analysis identifies groups of cells with similar gene expression 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Clustering analysis can be performed sequentially to identify heterogeneity within cell types </a:t>
            </a:r>
          </a:p>
        </p:txBody>
      </p:sp>
      <p:pic>
        <p:nvPicPr>
          <p:cNvPr id="7" name="Picture 6" descr="A close-up of a chart&#10;&#10;Description automatically generated">
            <a:extLst>
              <a:ext uri="{FF2B5EF4-FFF2-40B4-BE49-F238E27FC236}">
                <a16:creationId xmlns:a16="http://schemas.microsoft.com/office/drawing/2014/main" id="{DAA43767-F05C-7778-6519-8C0569283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64" t="35405" b="2064"/>
          <a:stretch/>
        </p:blipFill>
        <p:spPr bwMode="auto">
          <a:xfrm>
            <a:off x="6294084" y="2229763"/>
            <a:ext cx="2849916" cy="452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D2780-F060-CDE2-A81D-E5987983C777}"/>
              </a:ext>
            </a:extLst>
          </p:cNvPr>
          <p:cNvSpPr txBox="1"/>
          <p:nvPr/>
        </p:nvSpPr>
        <p:spPr>
          <a:xfrm>
            <a:off x="309282" y="1953711"/>
            <a:ext cx="8041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Fallopian Tube epithelial cells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602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184EB-867F-7032-F582-EAB3975FA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3F56E6D-0812-B2FC-4695-C35A1A0F0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289" y="362674"/>
            <a:ext cx="8555422" cy="653599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Single cell RNA sequencing – Fallopian tube and High Grade Ovarian Carcinoma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D25A9B-1DAA-8B44-400B-B0374032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77" y="1099985"/>
            <a:ext cx="4030230" cy="368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E1E441E7-E29F-6514-96F9-CB0F3FF9972E}"/>
                  </a:ext>
                </a:extLst>
              </p14:cNvPr>
              <p14:cNvContentPartPr/>
              <p14:nvPr/>
            </p14:nvContentPartPr>
            <p14:xfrm>
              <a:off x="2938309" y="3284357"/>
              <a:ext cx="19491" cy="201549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E1E441E7-E29F-6514-96F9-CB0F3FF997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02575" y="3248726"/>
                <a:ext cx="91319" cy="27317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D5B3378-5C8A-F32A-BE1E-DF98086906C1}"/>
                  </a:ext>
                </a:extLst>
              </p14:cNvPr>
              <p14:cNvContentPartPr/>
              <p14:nvPr/>
            </p14:nvContentPartPr>
            <p14:xfrm>
              <a:off x="3162239" y="3698427"/>
              <a:ext cx="20160" cy="246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D5B3378-5C8A-F32A-BE1E-DF98086906C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26599" y="3662787"/>
                <a:ext cx="91800" cy="31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2709DABA-A0AC-321D-906A-E3F340A1AA64}"/>
              </a:ext>
            </a:extLst>
          </p:cNvPr>
          <p:cNvGrpSpPr/>
          <p:nvPr/>
        </p:nvGrpSpPr>
        <p:grpSpPr>
          <a:xfrm>
            <a:off x="464117" y="1988732"/>
            <a:ext cx="4301771" cy="656060"/>
            <a:chOff x="499638" y="2109309"/>
            <a:chExt cx="4301771" cy="656060"/>
          </a:xfrm>
        </p:grpSpPr>
        <p:pic>
          <p:nvPicPr>
            <p:cNvPr id="23" name="Picture 22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D9E29390-FF92-8F9E-E0D7-76747DF72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227" t="41588" r="85631" b="44925"/>
            <a:stretch/>
          </p:blipFill>
          <p:spPr>
            <a:xfrm>
              <a:off x="499638" y="2109309"/>
              <a:ext cx="335384" cy="653600"/>
            </a:xfrm>
            <a:prstGeom prst="rect">
              <a:avLst/>
            </a:prstGeom>
          </p:spPr>
        </p:pic>
        <p:pic>
          <p:nvPicPr>
            <p:cNvPr id="24" name="Picture 23" descr="A diagram of different colors&#10;&#10;Description automatically generated">
              <a:extLst>
                <a:ext uri="{FF2B5EF4-FFF2-40B4-BE49-F238E27FC236}">
                  <a16:creationId xmlns:a16="http://schemas.microsoft.com/office/drawing/2014/main" id="{E8A529BE-3F40-AB8E-519B-9006D7D0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12227" t="41588" r="85631" b="44925"/>
            <a:stretch/>
          </p:blipFill>
          <p:spPr>
            <a:xfrm>
              <a:off x="2461393" y="2111769"/>
              <a:ext cx="335384" cy="653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611438-C22E-8113-249F-63D03E92DA3D}"/>
                </a:ext>
              </a:extLst>
            </p:cNvPr>
            <p:cNvSpPr txBox="1"/>
            <p:nvPr/>
          </p:nvSpPr>
          <p:spPr>
            <a:xfrm>
              <a:off x="876131" y="2178134"/>
              <a:ext cx="142423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lt"/>
                </a:rPr>
                <a:t>5 x Benign FT samples</a:t>
              </a:r>
              <a:endParaRPr lang="en-US" sz="1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692E9B-5D1A-7BCA-4ADF-0458280F8DF1}"/>
                </a:ext>
              </a:extLst>
            </p:cNvPr>
            <p:cNvSpPr txBox="1"/>
            <p:nvPr/>
          </p:nvSpPr>
          <p:spPr>
            <a:xfrm>
              <a:off x="2957800" y="2155091"/>
              <a:ext cx="1843609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latin typeface="+mj-lt"/>
                </a:rPr>
                <a:t>5 x FT samples from women with HGOC</a:t>
              </a:r>
              <a:endParaRPr lang="en-US" sz="120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BA6D90F-3F74-8C61-8C04-404254A5E1AD}"/>
              </a:ext>
            </a:extLst>
          </p:cNvPr>
          <p:cNvSpPr txBox="1"/>
          <p:nvPr/>
        </p:nvSpPr>
        <p:spPr>
          <a:xfrm>
            <a:off x="282167" y="3069156"/>
            <a:ext cx="461467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We can examine the fallopian tube epithelial cells in samples from 5 women with HGOC, and compare them to fallopian tube epithelial cells from healthy controls. </a:t>
            </a:r>
          </a:p>
          <a:p>
            <a:endParaRPr lang="en-US" sz="1600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3208D4-EAEF-50A2-EA31-12E810B5A23D}"/>
              </a:ext>
            </a:extLst>
          </p:cNvPr>
          <p:cNvSpPr txBox="1"/>
          <p:nvPr/>
        </p:nvSpPr>
        <p:spPr>
          <a:xfrm>
            <a:off x="307667" y="1188756"/>
            <a:ext cx="4614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HGOC is thought to originate from the fallopian tube epithelium in many cases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76084E-8975-4AA1-0687-C5969F596CC2}"/>
              </a:ext>
            </a:extLst>
          </p:cNvPr>
          <p:cNvSpPr txBox="1"/>
          <p:nvPr/>
        </p:nvSpPr>
        <p:spPr>
          <a:xfrm>
            <a:off x="291983" y="4345805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Are STIC lesions present? </a:t>
            </a:r>
          </a:p>
          <a:p>
            <a:r>
              <a:rPr lang="en-US" sz="1600" dirty="0">
                <a:latin typeface="+mj-lt"/>
              </a:rPr>
              <a:t>Are they present in all patients?</a:t>
            </a:r>
          </a:p>
          <a:p>
            <a:r>
              <a:rPr lang="en-US" sz="1600" dirty="0">
                <a:latin typeface="+mj-lt"/>
              </a:rPr>
              <a:t>Do the secretory epithelial cells have similar gene expression in the HGSOC and control samples? </a:t>
            </a:r>
          </a:p>
          <a:p>
            <a:r>
              <a:rPr lang="en-US" sz="1600" dirty="0">
                <a:latin typeface="+mj-lt"/>
              </a:rPr>
              <a:t>What about the ciliated cells do these look similar between control and HGOC patients?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469729-D973-43F5-23B6-DF894C1BF7CD}"/>
              </a:ext>
            </a:extLst>
          </p:cNvPr>
          <p:cNvSpPr txBox="1"/>
          <p:nvPr/>
        </p:nvSpPr>
        <p:spPr>
          <a:xfrm>
            <a:off x="4691192" y="4885037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+mj-lt"/>
              </a:rPr>
              <a:t>STIC lesion – serous tubal intra-epithelial carcinoma </a:t>
            </a:r>
          </a:p>
        </p:txBody>
      </p:sp>
    </p:spTree>
    <p:extLst>
      <p:ext uri="{BB962C8B-B14F-4D97-AF65-F5344CB8AC3E}">
        <p14:creationId xmlns:p14="http://schemas.microsoft.com/office/powerpoint/2010/main" val="238507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466B0D-C63E-679F-8CAE-36DE16121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3599"/>
            <a:ext cx="8853714" cy="3387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D763479-B014-14EC-5552-7BB5D9AD7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5" y="51515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 data processing and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E8A7B2-906D-6A64-CBCB-C92DFAEC6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816" y="4024255"/>
            <a:ext cx="3437321" cy="2630375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1746A63-2FD0-ADF8-6C7E-A62A23915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2228" y="4079263"/>
            <a:ext cx="2844169" cy="21251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DF3272-4DA9-CD23-4505-DE29A6E29998}"/>
              </a:ext>
            </a:extLst>
          </p:cNvPr>
          <p:cNvCxnSpPr>
            <a:cxnSpLocks/>
          </p:cNvCxnSpPr>
          <p:nvPr/>
        </p:nvCxnSpPr>
        <p:spPr>
          <a:xfrm>
            <a:off x="6053954" y="4615543"/>
            <a:ext cx="2012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DD24A6-E5F3-2401-528E-1E4400D24059}"/>
              </a:ext>
            </a:extLst>
          </p:cNvPr>
          <p:cNvCxnSpPr>
            <a:cxnSpLocks/>
          </p:cNvCxnSpPr>
          <p:nvPr/>
        </p:nvCxnSpPr>
        <p:spPr>
          <a:xfrm>
            <a:off x="6053954" y="4615543"/>
            <a:ext cx="0" cy="14478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36D5E58-9704-392D-D95B-CEB323CE50B2}"/>
              </a:ext>
            </a:extLst>
          </p:cNvPr>
          <p:cNvCxnSpPr>
            <a:cxnSpLocks/>
          </p:cNvCxnSpPr>
          <p:nvPr/>
        </p:nvCxnSpPr>
        <p:spPr>
          <a:xfrm>
            <a:off x="4426857" y="5332331"/>
            <a:ext cx="740228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CDA49CD-0D11-D811-B34E-75DD24A841E3}"/>
              </a:ext>
            </a:extLst>
          </p:cNvPr>
          <p:cNvSpPr txBox="1"/>
          <p:nvPr/>
        </p:nvSpPr>
        <p:spPr>
          <a:xfrm>
            <a:off x="6313714" y="620440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 </a:t>
            </a:r>
          </a:p>
        </p:txBody>
      </p:sp>
    </p:spTree>
    <p:extLst>
      <p:ext uri="{BB962C8B-B14F-4D97-AF65-F5344CB8AC3E}">
        <p14:creationId xmlns:p14="http://schemas.microsoft.com/office/powerpoint/2010/main" val="330217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234D0-DBC1-9A74-2556-6B3B73D92F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E1C57-0BEC-0D06-4CE1-54B5579A5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99"/>
            <a:ext cx="8853714" cy="3387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A0D3EED-F0E9-0807-9D48-12FF5AB9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5" y="51515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 data processing and analysis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0E31D5-AF98-9390-807B-7B91D4547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3474" y="3788275"/>
            <a:ext cx="8987188" cy="1709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75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FAA1C-E1E9-C572-9723-B0A7946F1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F06D20-C48D-37CA-870B-35D0B57A2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3599"/>
            <a:ext cx="8853714" cy="33872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83BD050-A164-8C26-6A3C-2FF80AA38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255" y="51515"/>
            <a:ext cx="7130942" cy="653599"/>
          </a:xfrm>
        </p:spPr>
        <p:txBody>
          <a:bodyPr>
            <a:normAutofit/>
          </a:bodyPr>
          <a:lstStyle/>
          <a:p>
            <a:r>
              <a:rPr lang="en-US" sz="2400" dirty="0"/>
              <a:t>Single cell RNA sequencing data processing and analysis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D9506-4E42-AE7E-421D-3B41E235E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396" y="3802074"/>
            <a:ext cx="8930433" cy="171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888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10115</TotalTime>
  <Words>1173</Words>
  <Application>Microsoft Macintosh PowerPoint</Application>
  <PresentationFormat>On-screen Show (4:3)</PresentationFormat>
  <Paragraphs>118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Open Sans</vt:lpstr>
      <vt:lpstr>Office Theme</vt:lpstr>
      <vt:lpstr>Intro to Single cell RNA sequencing and Scanpy</vt:lpstr>
      <vt:lpstr>Single cell RNA sequencing</vt:lpstr>
      <vt:lpstr>PowerPoint Presentation</vt:lpstr>
      <vt:lpstr>Single cell RNA sequencing – Fallopian tube example </vt:lpstr>
      <vt:lpstr>PowerPoint Presentation</vt:lpstr>
      <vt:lpstr>Single cell RNA sequencing – Fallopian tube and High Grade Ovarian Carcinoma </vt:lpstr>
      <vt:lpstr>Single cell RNA sequencing data processing and analysis </vt:lpstr>
      <vt:lpstr>Single cell RNA sequencing data processing and analysis </vt:lpstr>
      <vt:lpstr>Single cell RNA sequencing data processing and analysis </vt:lpstr>
      <vt:lpstr>PowerPoint Presentation</vt:lpstr>
      <vt:lpstr>Single Cell Analysis in Python </vt:lpstr>
      <vt:lpstr>AnnData</vt:lpstr>
      <vt:lpstr>PowerPoint Presentation</vt:lpstr>
      <vt:lpstr>Single cell RNA sequencing data processing and analysis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Lily Wright</dc:creator>
  <cp:lastModifiedBy>Lily Wright</cp:lastModifiedBy>
  <cp:revision>10</cp:revision>
  <dcterms:created xsi:type="dcterms:W3CDTF">2024-11-21T11:11:24Z</dcterms:created>
  <dcterms:modified xsi:type="dcterms:W3CDTF">2024-11-28T11:54:16Z</dcterms:modified>
</cp:coreProperties>
</file>